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89" r:id="rId15"/>
    <p:sldId id="270" r:id="rId16"/>
    <p:sldId id="301" r:id="rId17"/>
    <p:sldId id="290" r:id="rId18"/>
    <p:sldId id="273" r:id="rId19"/>
    <p:sldId id="274" r:id="rId20"/>
    <p:sldId id="275" r:id="rId21"/>
    <p:sldId id="293" r:id="rId22"/>
    <p:sldId id="295" r:id="rId23"/>
    <p:sldId id="276" r:id="rId24"/>
    <p:sldId id="288" r:id="rId25"/>
    <p:sldId id="296" r:id="rId26"/>
    <p:sldId id="277" r:id="rId27"/>
    <p:sldId id="287" r:id="rId28"/>
    <p:sldId id="278" r:id="rId29"/>
    <p:sldId id="286" r:id="rId30"/>
    <p:sldId id="297" r:id="rId31"/>
    <p:sldId id="279" r:id="rId32"/>
    <p:sldId id="280" r:id="rId33"/>
    <p:sldId id="299" r:id="rId34"/>
    <p:sldId id="298" r:id="rId35"/>
    <p:sldId id="281" r:id="rId36"/>
    <p:sldId id="282" r:id="rId37"/>
    <p:sldId id="283" r:id="rId38"/>
    <p:sldId id="284" r:id="rId39"/>
    <p:sldId id="300" r:id="rId40"/>
    <p:sldId id="269" r:id="rId41"/>
    <p:sldId id="271" r:id="rId42"/>
    <p:sldId id="291" r:id="rId43"/>
    <p:sldId id="292" r:id="rId44"/>
    <p:sldId id="294" r:id="rId45"/>
    <p:sldId id="272" r:id="rId46"/>
    <p:sldId id="285" r:id="rId47"/>
    <p:sldId id="302" r:id="rId4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6"/>
    <p:restoredTop sz="73605"/>
  </p:normalViewPr>
  <p:slideViewPr>
    <p:cSldViewPr snapToGrid="0" snapToObjects="1">
      <p:cViewPr varScale="1">
        <p:scale>
          <a:sx n="92" d="100"/>
          <a:sy n="92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78B57-3BA2-1E40-B226-2F7F4ACFC1A2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79FDF-3ED2-2D4D-B6C4-9C2F34BB22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2772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acade-zz-test.22ad.bi-x.openshiftapps.com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bix-digital.com/projects/ZZ/repos/zz-ds-artifacts/browse/Jenkinsfil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itbucket.bix-digital.com/projects/ZZ/repos/zz-ds-artifacts/browse/models/mod-text-class/build/scripts/train_model.py" TargetMode="External"/><Relationship Id="rId5" Type="http://schemas.openxmlformats.org/officeDocument/2006/relationships/hyperlink" Target="https://bitbucket.bix-digital.com/projects/ZZ/repos/zz-ds-artifacts/browse/models/mod-dummy/build/scripts/train_model.py" TargetMode="External"/><Relationship Id="rId4" Type="http://schemas.openxmlformats.org/officeDocument/2006/relationships/hyperlink" Target="https://tensorboard-zz-cd.22ad.bi-x.openshiftapps.com&#160;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flow/tree/master/tensorflow/python/training/saver.py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400" dirty="0"/>
              <a:t>Hi! I kind predicted beforehand that I will be second presenter, so </a:t>
            </a:r>
            <a:r>
              <a:rPr lang="en-GB" sz="1400" dirty="0"/>
              <a:t>I</a:t>
            </a:r>
            <a:r>
              <a:rPr lang="en-DE" sz="1400" dirty="0"/>
              <a:t> hope you forgive me some slight taste of funny story in this presentation.</a:t>
            </a:r>
          </a:p>
          <a:p>
            <a:endParaRPr lang="en-DE" sz="1400" dirty="0"/>
          </a:p>
          <a:p>
            <a:r>
              <a:rPr lang="en-DE" sz="1400" dirty="0"/>
              <a:t>Today I would like to present you the topic I have been working since the beginning of this year. I gathered information from multiple sources and build a prototype of a platform to discover, try and prove that  principles and solutions are working.</a:t>
            </a:r>
          </a:p>
          <a:p>
            <a:endParaRPr lang="en-DE" sz="1400" dirty="0"/>
          </a:p>
          <a:p>
            <a:r>
              <a:rPr lang="en-DE" sz="1400" dirty="0"/>
              <a:t>Why I think it can be important not olny for developers, but also to data scientists and UX-designers? </a:t>
            </a:r>
          </a:p>
          <a:p>
            <a:endParaRPr lang="en-DE" sz="1400" dirty="0"/>
          </a:p>
          <a:p>
            <a:r>
              <a:rPr lang="en-DE" sz="1400" dirty="0"/>
              <a:t>During aprox 1.6 year while have been developing Smart I noticed some divelopment and integration patterns as well as antipatterns, following / avoiding which can bring huge effect. Here I am talking about productivity, feature outcome, personnal satisfuctions and more.</a:t>
            </a:r>
          </a:p>
          <a:p>
            <a:endParaRPr lang="en-DE" sz="1400" dirty="0"/>
          </a:p>
          <a:p>
            <a:r>
              <a:rPr lang="en-DE" sz="1400" dirty="0"/>
              <a:t>All this patterns and principles appear on the eges of integration between UX, FE, BE and DS.</a:t>
            </a:r>
          </a:p>
          <a:p>
            <a:endParaRPr lang="en-DE" dirty="0"/>
          </a:p>
          <a:p>
            <a:r>
              <a:rPr lang="en-DE" dirty="0"/>
              <a:t>Let’s go to agenda.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9252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The problem we will be working with is unpredictability, which will always accompany our platform.</a:t>
            </a:r>
          </a:p>
          <a:p>
            <a:endParaRPr lang="en-DE" dirty="0"/>
          </a:p>
          <a:p>
            <a:r>
              <a:rPr lang="en-DE" dirty="0"/>
              <a:t>Here we do not know anything about models our user will use in future, as well as how they will be chaned together.</a:t>
            </a:r>
          </a:p>
          <a:p>
            <a:endParaRPr lang="en-DE" dirty="0"/>
          </a:p>
          <a:p>
            <a:r>
              <a:rPr lang="en-DE" dirty="0"/>
              <a:t>Disclaimer, under chaining, I mean separate models, not layers and branches within a one model. 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Unpredictability bring a lot of intergational pain. A team can end up with handling a lot of if else cases.Covering of all possible combinations takes a lot of effort and time.</a:t>
            </a:r>
          </a:p>
          <a:p>
            <a:endParaRPr lang="en-DE" dirty="0"/>
          </a:p>
          <a:p>
            <a:r>
              <a:rPr lang="en-DE" dirty="0"/>
              <a:t>If I could illustrate emotional power involved, I would illustrate it with the next imaginary situation.</a:t>
            </a:r>
          </a:p>
          <a:p>
            <a:endParaRPr lang="en-DE" dirty="0"/>
          </a:p>
          <a:p>
            <a:r>
              <a:rPr lang="en-DE" dirty="0"/>
              <a:t>Let’s imagine the ordinary and arbitrary BIX employee. She leaves in Mainz, and today she has a presentation for, let’s say BIX leadership team.</a:t>
            </a:r>
          </a:p>
          <a:p>
            <a:r>
              <a:rPr lang="en-DE" dirty="0"/>
              <a:t>Yeh, probably, conditions are not so impressive, so let’s add also Mr. Hubertus von Baumbah, who also wants to see that presentation.</a:t>
            </a:r>
          </a:p>
          <a:p>
            <a:endParaRPr lang="en-DE" dirty="0"/>
          </a:p>
          <a:p>
            <a:r>
              <a:rPr lang="en-DE" dirty="0"/>
              <a:t>So, everithing is planned. I have leave the home at …, At … I have to take a bus, the train to Ingekheim at …</a:t>
            </a:r>
          </a:p>
          <a:p>
            <a:endParaRPr lang="en-DE" dirty="0"/>
          </a:p>
          <a:p>
            <a:r>
              <a:rPr lang="en-DE" dirty="0"/>
              <a:t>She leaves her home at time, but then something goes unexpectedly. As a result when she arrives on the railway station, she sees the last train car</a:t>
            </a:r>
            <a:r>
              <a:rPr lang="uk-UA" dirty="0"/>
              <a:t> </a:t>
            </a:r>
            <a:r>
              <a:rPr lang="en-US" dirty="0"/>
              <a:t>moving away.</a:t>
            </a:r>
          </a:p>
          <a:p>
            <a:r>
              <a:rPr lang="en-US" dirty="0"/>
              <a:t>This train is the last which arrives before the meeting starts.</a:t>
            </a:r>
          </a:p>
          <a:p>
            <a:endParaRPr lang="en-US" dirty="0"/>
          </a:p>
          <a:p>
            <a:r>
              <a:rPr lang="en-US" dirty="0"/>
              <a:t>She doesn’t get confused, not time for grieving. She starts her run, to </a:t>
            </a:r>
            <a:r>
              <a:rPr lang="uk-UA" dirty="0"/>
              <a:t>с</a:t>
            </a:r>
            <a:r>
              <a:rPr lang="en-US" dirty="0" err="1"/>
              <a:t>atch</a:t>
            </a:r>
            <a:r>
              <a:rPr lang="en-US" dirty="0"/>
              <a:t> up the train, and somewhere in, let’s say, </a:t>
            </a:r>
            <a:r>
              <a:rPr lang="en-US" dirty="0" err="1"/>
              <a:t>Heidesheim</a:t>
            </a:r>
            <a:r>
              <a:rPr lang="en-US" dirty="0"/>
              <a:t>, she overtakes it, and arrives at the Hive as expected.</a:t>
            </a:r>
          </a:p>
          <a:p>
            <a:endParaRPr lang="en-US" dirty="0"/>
          </a:p>
          <a:p>
            <a:r>
              <a:rPr lang="en-US" dirty="0"/>
              <a:t>But even with this example I have no reach full emotional involvement, so let’s bring some agility in our example.</a:t>
            </a:r>
          </a:p>
          <a:p>
            <a:endParaRPr lang="en-US" dirty="0"/>
          </a:p>
          <a:p>
            <a:r>
              <a:rPr lang="en-DE" dirty="0"/>
              <a:t>Imagine she ariving to the office, and find out that meeting was rescheduled for tommorow.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1030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Here are two images one funny one for illustration of 3 different options to investigate, the other – Dante Aligiery with his Inferino lines.</a:t>
            </a:r>
          </a:p>
          <a:p>
            <a:endParaRPr lang="en-DE" dirty="0"/>
          </a:p>
          <a:p>
            <a:r>
              <a:rPr lang="en-DE" dirty="0"/>
              <a:t>On psychological level you can fill that when complexity increases, I it hard to motivate outselves to go farther to investigate more, to take more risk.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0390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Application can be found here:  </a:t>
            </a:r>
            <a:r>
              <a:rPr lang="en-GB" dirty="0">
                <a:hlinkClick r:id="rId3"/>
              </a:rPr>
              <a:t>https://facade-zz-test.22ad.bi-x.openshiftapps.com/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APPLICATION IS MODELAGNOSTIC !!!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650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1600" dirty="0">
                <a:latin typeface="KBDottyDot" panose="02000603000000000000" pitchFamily="2" charset="0"/>
                <a:ea typeface="KBDottyDot" panose="02000603000000000000" pitchFamily="2" charset="0"/>
              </a:rPr>
              <a:t>More on build: </a:t>
            </a:r>
            <a:r>
              <a:rPr lang="en-GB" sz="1600" dirty="0">
                <a:latin typeface="KBDottyDot" panose="02000603000000000000" pitchFamily="2" charset="0"/>
                <a:ea typeface="KBDottyDot" panose="02000603000000000000" pitchFamily="2" charset="0"/>
                <a:hlinkClick r:id="rId3"/>
              </a:rPr>
              <a:t>https://bitbucket.bix-digital.com/projects/ZZ/repos/zz-ds-artifacts/browse/Jenkinsfile</a:t>
            </a:r>
            <a:endParaRPr lang="en-DE" sz="1600" dirty="0">
              <a:latin typeface="KBDottyDot" panose="02000603000000000000" pitchFamily="2" charset="0"/>
              <a:ea typeface="KBDottyDot" panose="02000603000000000000" pitchFamily="2" charset="0"/>
            </a:endParaRPr>
          </a:p>
          <a:p>
            <a:endParaRPr lang="en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1600" dirty="0"/>
              <a:t>Tensorboard: </a:t>
            </a:r>
            <a:r>
              <a:rPr lang="en-GB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https://tensorboard-zz-cd.22ad.bi-x.openshiftapps.com </a:t>
            </a:r>
            <a:endParaRPr lang="en-GB" sz="16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models: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1. Dummy: </a:t>
            </a:r>
            <a:r>
              <a:rPr lang="en-GB" sz="1600" u="none" dirty="0">
                <a:hlinkClick r:id="rId5"/>
              </a:rPr>
              <a:t>https://bitbucket.bix-digital.com/projects/ZZ/repos/zz-ds-artifacts/browse/models/mod-dummy/build/scripts/train_model.py</a:t>
            </a:r>
            <a:endParaRPr lang="en-GB" sz="160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2. Text classifier: </a:t>
            </a:r>
            <a:r>
              <a:rPr lang="en-GB" sz="1600" dirty="0">
                <a:hlinkClick r:id="rId6"/>
              </a:rPr>
              <a:t>https://bitbucket.bix-digital.com/projects/ZZ/repos/zz-ds-artifacts/browse/models/mod-text-class/build/scripts/train_model.py</a:t>
            </a:r>
            <a:endParaRPr lang="en-GB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9095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to avoid multiple cycles of integration the same model? Make integration seamles?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9034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Within this topic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9793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Betchoven vs Chaikovsky.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8961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SavedModel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buffer</a:t>
            </a:r>
          </a:p>
          <a:p>
            <a:pPr lvl="1"/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saved_model.pb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saved_model.pbtxt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the graph definitions as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MetaGraphDef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protocol buffers.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Subfolder called assets.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 auxiliary files such as vocabularies, etc.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 assets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Subfolder where higher-level libraries and users can add their own assets that co-exist with the model, but are not loaded by the graph.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subfolder is not managed by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SavedModel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libraries.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Subfolder called variables.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output from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TensorFlow Saver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2"/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variables.data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-?????-of-?????</a:t>
            </a:r>
          </a:p>
          <a:p>
            <a:pPr lvl="2"/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variables.index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E" dirty="0"/>
          </a:p>
          <a:p>
            <a:endParaRPr lang="en-DE" dirty="0"/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variables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directory contains a standard training checkpoint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assets directory contains files used by the TensorFlow graph, for example text files used to initialize vocabulary tables. It is unused in this example.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SavedModels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have an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assets.extra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directory for any files not used by the TensorFlow graph, for example information for consumers about what to do with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SavedModel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TensorFlow itself does not use this directory.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1184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I’ve made a lot of investifation how to integrare business data with savedmodel.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3051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 plan to start from a kind of art work. I think a few peope knows already that I help my children make small Playmobil video stories.</a:t>
            </a:r>
          </a:p>
          <a:p>
            <a:r>
              <a:rPr lang="en-DE" dirty="0"/>
              <a:t>I decided to build presentation in type of quest, but lets talk about it in “Fairy-tale” part.</a:t>
            </a:r>
          </a:p>
          <a:p>
            <a:endParaRPr lang="en-DE" dirty="0"/>
          </a:p>
          <a:p>
            <a:r>
              <a:rPr lang="en-DE" dirty="0"/>
              <a:t>Next I would like to introduce a special guy. From his angle I would like to build all next argumentation.</a:t>
            </a:r>
          </a:p>
          <a:p>
            <a:endParaRPr lang="en-DE" dirty="0"/>
          </a:p>
          <a:p>
            <a:r>
              <a:rPr lang="en-DE" dirty="0"/>
              <a:t>So we will define main chall</a:t>
            </a:r>
            <a:r>
              <a:rPr lang="en-GB" dirty="0"/>
              <a:t>e</a:t>
            </a:r>
            <a:r>
              <a:rPr lang="en-DE" dirty="0"/>
              <a:t>nges this guy have to deal with, as well as, provide ideas to metigate them on the next pages.</a:t>
            </a:r>
          </a:p>
          <a:p>
            <a:endParaRPr lang="en-DE" dirty="0"/>
          </a:p>
          <a:p>
            <a:r>
              <a:rPr lang="en-DE" dirty="0"/>
              <a:t>And of course bonus.</a:t>
            </a:r>
          </a:p>
          <a:p>
            <a:endParaRPr lang="en-DE" dirty="0"/>
          </a:p>
          <a:p>
            <a:r>
              <a:rPr lang="en-DE" dirty="0"/>
              <a:t>Usually in books after a table of contents goes acknowledgement session.</a:t>
            </a:r>
          </a:p>
          <a:p>
            <a:r>
              <a:rPr lang="en-DE" dirty="0"/>
              <a:t>In my case I would like to give my acknowledgements to early reviewrs of my work: Ali, Ben, Christian Becker, Federica. Yours help, advices and feedback  help me a lot.</a:t>
            </a:r>
          </a:p>
          <a:p>
            <a:endParaRPr lang="en-DE" dirty="0"/>
          </a:p>
          <a:p>
            <a:r>
              <a:rPr lang="en-DE" dirty="0"/>
              <a:t>This winter I passed Coursera 4 month training on data science model deploymen. It was payed by BIX, so I would like to give special thanks for BIX leadershit team.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And of cource special thanks for former Smart team and other p</a:t>
            </a:r>
            <a:r>
              <a:rPr lang="en-GB" dirty="0" err="1"/>
              <a:t>eo</a:t>
            </a:r>
            <a:r>
              <a:rPr lang="en-DE" dirty="0"/>
              <a:t>ple of BIX I could share my ideas and get help and support.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2453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This preface I’ve selected by purpose, I want to make this presentation as light as possible, disregarding sometimes havy topics it includes. I basically it is derection for me to follow.</a:t>
            </a:r>
          </a:p>
          <a:p>
            <a:endParaRPr lang="en-DE" dirty="0"/>
          </a:p>
          <a:p>
            <a:r>
              <a:rPr lang="en-DE" dirty="0"/>
              <a:t>So, lets start our travel.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573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Fairy-tale section coming! </a:t>
            </a:r>
            <a:r>
              <a:rPr lang="en-DE" dirty="0">
                <a:sym typeface="Wingdings" pitchFamily="2" charset="2"/>
              </a:rPr>
              <a:t>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582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Friendly intoduction to systems with compex datascience component </a:t>
            </a:r>
            <a:r>
              <a:rPr lang="en-DE" dirty="0">
                <a:sym typeface="Wingdings" pitchFamily="2" charset="2"/>
              </a:rPr>
              <a:t>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95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you are thinking – “Who is this guy in a nice stylish t-shirt and a cap?”</a:t>
            </a:r>
          </a:p>
          <a:p>
            <a:endParaRPr lang="en-US" dirty="0"/>
          </a:p>
          <a:p>
            <a:r>
              <a:rPr lang="en-US" dirty="0"/>
              <a:t>This is persona. Whom I mean? When we start a new project we have a design session. Here we define personas.</a:t>
            </a:r>
          </a:p>
          <a:p>
            <a:endParaRPr lang="en-US" dirty="0"/>
          </a:p>
          <a:p>
            <a:r>
              <a:rPr lang="en-US" dirty="0"/>
              <a:t>Let’s call him Johan. I don’t mean anyone, name is arbitrary. He is a data scientists. Very good data scientist. Probably married and so on.</a:t>
            </a:r>
          </a:p>
          <a:p>
            <a:endParaRPr lang="en-US" dirty="0"/>
          </a:p>
          <a:p>
            <a:r>
              <a:rPr lang="en-US" dirty="0"/>
              <a:t>Why I selected a data scientist's angle as a point to build this presentation?</a:t>
            </a:r>
          </a:p>
          <a:p>
            <a:endParaRPr lang="en-US" dirty="0"/>
          </a:p>
          <a:p>
            <a:r>
              <a:rPr lang="en-US" dirty="0"/>
              <a:t>Actually, in a system with complex data science component (explanation comes later) we will always have data scientist as a product user. If we could make his interaction with a system as simple as possible, it will bring us more opportunities, more hypothesis, more tries, more errors and as result more discoveries. Isn’t it exiting?!</a:t>
            </a:r>
          </a:p>
          <a:p>
            <a:endParaRPr lang="en-US" dirty="0"/>
          </a:p>
          <a:p>
            <a:r>
              <a:rPr lang="en-US" dirty="0"/>
              <a:t>So let’s create more comfort for data scientists. Hm, could be nice slogan.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003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To bild a comfort (easy usable, desirable, convinient, productive) system we have to reach, embody a bunch of principles, wich are listed on this slide.</a:t>
            </a:r>
          </a:p>
          <a:p>
            <a:endParaRPr lang="en-DE" dirty="0"/>
          </a:p>
          <a:p>
            <a:r>
              <a:rPr lang="en-DE" dirty="0"/>
              <a:t>I also like other definision which applies for all software architectures – good software architecture should be easy chang</a:t>
            </a:r>
            <a:r>
              <a:rPr lang="en-GB" dirty="0"/>
              <a:t>e</a:t>
            </a:r>
            <a:r>
              <a:rPr lang="en-DE" dirty="0"/>
              <a:t>able. That’s quite important in agile development,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5810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would like to introduce to pillars of the system with complex data science component:</a:t>
            </a:r>
          </a:p>
          <a:p>
            <a:endParaRPr lang="en-US" dirty="0"/>
          </a:p>
          <a:p>
            <a:r>
              <a:rPr lang="en-US" dirty="0"/>
              <a:t>The first one is model. Here under the model I mean not only discovered mathematical relation, but more like something alive (alive in quotes) like a service. This service can be deployed in cloud for example.</a:t>
            </a:r>
          </a:p>
          <a:p>
            <a:endParaRPr lang="en-US" dirty="0"/>
          </a:p>
          <a:p>
            <a:r>
              <a:rPr lang="en-US" dirty="0"/>
              <a:t>Personally I would preferer ocean metaphor before a cloud. So in this direction I would imagine a model as clever sea creature – dolphin, octopus, whale. And our task is building an interaction with them.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 runner. Probably not very precise name. I got used to it in Smart. What do I mean under this name – this is the special logic (code) with data science plans to be executed with the model call. </a:t>
            </a:r>
          </a:p>
          <a:p>
            <a:r>
              <a:rPr lang="en-US" dirty="0"/>
              <a:t>It can be anything preprocess input parameters, post-process model output, way to run inference, like genetic algorithm. In backend we often use the  other name – function.</a:t>
            </a:r>
            <a:r>
              <a:rPr lang="uk-UA" dirty="0"/>
              <a:t> </a:t>
            </a:r>
            <a:endParaRPr lang="en-US" dirty="0"/>
          </a:p>
          <a:p>
            <a:r>
              <a:rPr lang="en-US" dirty="0"/>
              <a:t>However, disregarding nationwide love to mathematics I would prefer to stick to “runner”.</a:t>
            </a:r>
          </a:p>
          <a:p>
            <a:endParaRPr lang="en-US" dirty="0"/>
          </a:p>
          <a:p>
            <a:r>
              <a:rPr lang="en-US" dirty="0"/>
              <a:t>Now we no the basics let’s go to a problem definition.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128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Problem definition.</a:t>
            </a:r>
          </a:p>
          <a:p>
            <a:endParaRPr lang="en-DE" dirty="0"/>
          </a:p>
          <a:p>
            <a:r>
              <a:rPr lang="en-DE" dirty="0"/>
              <a:t>On the left side we have pictures of eyes and on the right side dices and squares.</a:t>
            </a:r>
          </a:p>
          <a:p>
            <a:r>
              <a:rPr lang="en-DE" dirty="0"/>
              <a:t>Dices represent models. Squares - runners.</a:t>
            </a:r>
          </a:p>
          <a:p>
            <a:endParaRPr lang="en-DE" dirty="0"/>
          </a:p>
          <a:p>
            <a:r>
              <a:rPr lang="en-DE" dirty="0"/>
              <a:t>This pictures describe situations when we can predict exacly how our system will ivolve in time. We know here wich models we will use and in which sequence.</a:t>
            </a:r>
          </a:p>
          <a:p>
            <a:r>
              <a:rPr lang="en-DE" dirty="0"/>
              <a:t> Highly likely we will never update this modes or sequences of model. We can harcode a lot here.</a:t>
            </a:r>
          </a:p>
          <a:p>
            <a:endParaRPr lang="en-DE" dirty="0"/>
          </a:p>
          <a:p>
            <a:r>
              <a:rPr lang="en-DE" dirty="0"/>
              <a:t>For example, popular at the beggining of this year FaceApp – AI face editor. </a:t>
            </a:r>
          </a:p>
          <a:p>
            <a:endParaRPr lang="en-DE" dirty="0"/>
          </a:p>
          <a:p>
            <a:r>
              <a:rPr lang="en-DE" dirty="0"/>
              <a:t>We won’t track this kind of issues here however development logic can be inherited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79FDF-3ED2-2D4D-B6C4-9C2F34BB22C9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93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001F-BF54-7B4D-B669-F532041FB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D2B85-38D0-4A43-BE13-709288DF9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83383-3BDF-064C-B7A1-804D62E6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B6FDD-0863-6648-A64F-54543DBF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F3EB4-8CD5-C942-B1EE-564AD0BD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87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88C4-61DA-FD42-B470-B1A930CB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9070C-7F18-3249-98A4-F4C37BF01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FF6B8-65D4-DE4D-8012-604EC2A4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E3F36-E51F-5442-9A91-C6988754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495D9-4ABF-7C40-8867-AF15529A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17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B134AE-6775-4048-9453-D799FBB67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9C70F-D6F2-5445-B1E9-F8C8824D7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D2BDE-6F7F-3F42-85DA-541CE11C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33CCF-E8B2-5A44-9CA0-8DB3CE77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E2234-865A-F84A-B912-0A18B29C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911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55AB-BBB7-D34B-8153-F0FF511C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FE46-2A32-CC45-BD0D-9AEEE1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E6257-C36B-064F-AAB9-5213DC88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B0E76-9C5E-9048-A927-18D618F7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F73EF-A35B-2544-9F46-550F6C68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70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D26E-04A7-AA47-B247-283626F6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BAEF8-FCF1-A94E-B661-8E9F9888F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1D714-7DA8-A94F-9EC2-E33279FA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EE6C-A955-1C49-8807-05CCE570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188DF-5156-D948-BC56-192758B9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53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553D-40DF-614C-AF1E-9BB7B3F1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25DC-09A0-7740-AA7C-6AA028657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CD703-E3CD-5244-A3B4-D18F76A77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BF7D1-3AAF-E043-B373-030F3491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4CCD3-C7BB-8D4C-AF10-AAC4ED261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7A6E2-5B41-CF4A-8384-91031BA78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01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D179-196C-7049-BD83-19C87570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C3725-1B9A-E644-92E6-112EDADDF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D8300-A6CD-D24B-AA3E-5C7AC2625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8F017-35F9-644F-8A33-B99FA6473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87C30-61C9-7C4D-8841-7720F33C5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1EC67-BA3E-544A-81E4-8D3CE2CA8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E76A5-F676-5E4A-A0B4-2B9683A0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2ACA4F-A863-AC4C-9554-941FE73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181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479E-A1C1-1F4C-9748-411E70BA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04823-D586-254D-AB3C-14A01A5A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C9962-2870-0441-8F5D-79F340FB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89AB4-2656-FC42-A915-3C98ED74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558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55F33-FE23-484F-9741-155E5911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1E139-8EB1-D547-92C4-6C7B3E2B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1D145-929D-E34D-9A0E-7AD7E6B9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01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E8CF-1878-4C4F-9FB3-A10282B9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FAAF2-FB76-D641-AF32-07AE63B35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3982-F3DE-8346-9B0E-6BB6FBCD0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BDCF3-5CCE-4241-B8C9-90E362C7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6FD57-4020-CE42-AF03-B0A32CDE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29682-0309-3346-947B-97F46C5F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24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1A0D-0135-E540-A3B5-59F7E812C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4C62BC-5C91-FF46-A473-D87EAD9FD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A16E5-A070-F041-9C24-39872683F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75516-AC20-7A49-83BE-F4DE32A4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4B231-A9A8-BA45-BE9A-6D0C8FFB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2CA42-C847-F948-863A-BB997EE5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793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86851-EBB1-8140-A912-A96022A7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7ED5-23B1-9C40-A9FF-613F2A212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88DD4-A6EC-D74C-AA25-C7BC4C00A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3518A-9114-4943-8290-CEBF98D80E37}" type="datetimeFigureOut">
              <a:rPr lang="en-DE" smtClean="0"/>
              <a:t>15.02.21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57CF3-EEB6-5D4E-BEA3-0E2E33859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E9BDC-BF33-0E47-ADD1-92D688732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6911D-C3B7-2141-8A1C-EAC19AA6FEB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434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vectorstock.com/royalty-free-vector/help-the-mouse-to-find-the-right-way-in-the-maze-vector-18445765" TargetMode="External"/><Relationship Id="rId4" Type="http://schemas.openxmlformats.org/officeDocument/2006/relationships/hyperlink" Target="https://press.princeton.edu/books/hardcover/9780691154046/dant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confinder.co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nsorboard-zz-cd.22ad.bi-x.openshiftapps.com/" TargetMode="External"/><Relationship Id="rId4" Type="http://schemas.openxmlformats.org/officeDocument/2006/relationships/hyperlink" Target="More%20on%20build:%20https:/bitbucket.bix-digital.com/projects/ZZ/repos/zz-ds-artifacts/browse/Jenkinsfil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blog/stories-front-lessons-learned-supporting-apache-kafka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mzi.i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afdrop-zz-test.22ad.bi-x.openshiftapps.com/" TargetMode="External"/><Relationship Id="rId4" Type="http://schemas.openxmlformats.org/officeDocument/2006/relationships/hyperlink" Target="https://kubernetes.io/docs/concepts/extend-kubernetes/operator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tensorflow-machine-learning/9781789132212/7aaa9efc-f53d-403a-9c7a-39f2d23d9471.x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ensorflow/introducing-tensorflow-data-validation-data-understanding-validation-and-monitoring-at-scale-d38e3952c2f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saved_model?hl=f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ensorflow/tensorflow/blob/master/tensorflow/python/saved_model/README.m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acade-zz-test.22ad.bi-x.openshiftapps.com/model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7E83-2548-4146-8F8B-C4C689ECC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KBDottyDot" panose="02000603000000000000" pitchFamily="2" charset="0"/>
                <a:ea typeface="KBDottyDot" panose="02000603000000000000" pitchFamily="2" charset="0"/>
              </a:rPr>
              <a:t>Pipelines. The plumber’s view.</a:t>
            </a:r>
            <a:endParaRPr lang="en-DE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2A2-D22B-744D-BD68-8FB87074A0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Building systems with complex data-science component.</a:t>
            </a:r>
          </a:p>
        </p:txBody>
      </p:sp>
    </p:spTree>
    <p:extLst>
      <p:ext uri="{BB962C8B-B14F-4D97-AF65-F5344CB8AC3E}">
        <p14:creationId xmlns:p14="http://schemas.microsoft.com/office/powerpoint/2010/main" val="390165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0359-2820-BA4C-852C-B96800BA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Production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2B64-2442-1E4D-9E37-D462D3143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2400" dirty="0">
                <a:latin typeface="Roboto" panose="02000000000000000000" pitchFamily="2" charset="0"/>
                <a:ea typeface="Roboto" panose="02000000000000000000" pitchFamily="2" charset="0"/>
              </a:rPr>
              <a:t>Scalability</a:t>
            </a:r>
          </a:p>
          <a:p>
            <a:r>
              <a:rPr lang="en-DE" sz="2400" dirty="0">
                <a:latin typeface="Roboto" panose="02000000000000000000" pitchFamily="2" charset="0"/>
                <a:ea typeface="Roboto" panose="02000000000000000000" pitchFamily="2" charset="0"/>
              </a:rPr>
              <a:t>Extensibility</a:t>
            </a:r>
          </a:p>
          <a:p>
            <a:r>
              <a:rPr lang="en-DE" sz="2400" dirty="0">
                <a:latin typeface="Roboto" panose="02000000000000000000" pitchFamily="2" charset="0"/>
                <a:ea typeface="Roboto" panose="02000000000000000000" pitchFamily="2" charset="0"/>
              </a:rPr>
              <a:t>Configuration</a:t>
            </a:r>
          </a:p>
          <a:p>
            <a:r>
              <a:rPr lang="en-DE" sz="2400" dirty="0">
                <a:latin typeface="Roboto" panose="02000000000000000000" pitchFamily="2" charset="0"/>
                <a:ea typeface="Roboto" panose="02000000000000000000" pitchFamily="2" charset="0"/>
              </a:rPr>
              <a:t>Consistency &amp; repodusability</a:t>
            </a:r>
          </a:p>
          <a:p>
            <a:r>
              <a:rPr lang="en-DE" sz="2400" dirty="0">
                <a:latin typeface="Roboto" panose="02000000000000000000" pitchFamily="2" charset="0"/>
                <a:ea typeface="Roboto" panose="02000000000000000000" pitchFamily="2" charset="0"/>
              </a:rPr>
              <a:t>Modularity</a:t>
            </a:r>
          </a:p>
          <a:p>
            <a:r>
              <a:rPr lang="en-DE" sz="2400" dirty="0">
                <a:latin typeface="Roboto" panose="02000000000000000000" pitchFamily="2" charset="0"/>
                <a:ea typeface="Roboto" panose="02000000000000000000" pitchFamily="2" charset="0"/>
              </a:rPr>
              <a:t>Best practices</a:t>
            </a:r>
          </a:p>
          <a:p>
            <a:r>
              <a:rPr lang="en-DE" sz="2400" dirty="0">
                <a:latin typeface="Roboto" panose="02000000000000000000" pitchFamily="2" charset="0"/>
                <a:ea typeface="Roboto" panose="02000000000000000000" pitchFamily="2" charset="0"/>
              </a:rPr>
              <a:t>Testability</a:t>
            </a:r>
          </a:p>
          <a:p>
            <a:r>
              <a:rPr lang="en-DE" sz="2400" dirty="0">
                <a:latin typeface="Roboto" panose="02000000000000000000" pitchFamily="2" charset="0"/>
                <a:ea typeface="Roboto" panose="02000000000000000000" pitchFamily="2" charset="0"/>
              </a:rPr>
              <a:t>Monitoring</a:t>
            </a:r>
          </a:p>
          <a:p>
            <a:r>
              <a:rPr lang="en-DE" sz="2400" dirty="0">
                <a:latin typeface="Roboto" panose="02000000000000000000" pitchFamily="2" charset="0"/>
                <a:ea typeface="Roboto" panose="02000000000000000000" pitchFamily="2" charset="0"/>
              </a:rPr>
              <a:t>Safety &amp; security</a:t>
            </a:r>
          </a:p>
        </p:txBody>
      </p:sp>
    </p:spTree>
    <p:extLst>
      <p:ext uri="{BB962C8B-B14F-4D97-AF65-F5344CB8AC3E}">
        <p14:creationId xmlns:p14="http://schemas.microsoft.com/office/powerpoint/2010/main" val="413848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575554-6712-FD4E-A652-6A479503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09600"/>
            <a:ext cx="944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DEEF3-7B7C-4D4F-B0B8-2589A0AF8123}"/>
              </a:ext>
            </a:extLst>
          </p:cNvPr>
          <p:cNvSpPr txBox="1"/>
          <p:nvPr/>
        </p:nvSpPr>
        <p:spPr>
          <a:xfrm>
            <a:off x="2446638" y="383059"/>
            <a:ext cx="5857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Problem statement</a:t>
            </a:r>
          </a:p>
          <a:p>
            <a:pPr algn="ctr"/>
            <a:r>
              <a:rPr lang="en-DE" sz="2000" b="1" dirty="0">
                <a:latin typeface="KBDottyDot" panose="02000603000000000000" pitchFamily="2" charset="0"/>
                <a:ea typeface="KBDottyDot" panose="02000603000000000000" pitchFamily="2" charset="0"/>
              </a:rPr>
              <a:t>(simple case)</a:t>
            </a: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1B74273-C996-0A44-9432-430407BE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68" y="1497576"/>
            <a:ext cx="7137057" cy="475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1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A50A8-B031-034E-896B-97EA3D6E9C90}"/>
              </a:ext>
            </a:extLst>
          </p:cNvPr>
          <p:cNvSpPr txBox="1"/>
          <p:nvPr/>
        </p:nvSpPr>
        <p:spPr>
          <a:xfrm>
            <a:off x="2446638" y="383059"/>
            <a:ext cx="5857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Problem statement</a:t>
            </a:r>
          </a:p>
          <a:p>
            <a:pPr algn="ctr"/>
            <a:r>
              <a:rPr lang="en-DE" sz="2000" b="1" dirty="0">
                <a:latin typeface="KBDottyDot" panose="02000603000000000000" pitchFamily="2" charset="0"/>
                <a:ea typeface="KBDottyDot" panose="02000603000000000000" pitchFamily="2" charset="0"/>
              </a:rPr>
              <a:t>(complex case)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20322B-8CC7-FB44-BEFA-BC72AA75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91" y="1494480"/>
            <a:ext cx="7656041" cy="51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7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umbrella, red, sitting, white&#10;&#10;Description automatically generated">
            <a:extLst>
              <a:ext uri="{FF2B5EF4-FFF2-40B4-BE49-F238E27FC236}">
                <a16:creationId xmlns:a16="http://schemas.microsoft.com/office/drawing/2014/main" id="{1B9E1BCB-6410-AE4F-94F9-23BF8634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2974"/>
            <a:ext cx="3023286" cy="2005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24CE9B-48A3-BE4A-890F-0D2F28BA49E7}"/>
              </a:ext>
            </a:extLst>
          </p:cNvPr>
          <p:cNvSpPr txBox="1"/>
          <p:nvPr/>
        </p:nvSpPr>
        <p:spPr>
          <a:xfrm>
            <a:off x="3023286" y="6488668"/>
            <a:ext cx="905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p</a:t>
            </a:r>
            <a:r>
              <a:rPr lang="en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ictures from </a:t>
            </a:r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KBDottyDot" panose="02000603000000000000" pitchFamily="2" charset="0"/>
                <a:ea typeface="KBDottyDot" panose="020006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https://press.princeton.edu/books/hardcover/9780691154046/dante</a:t>
            </a:r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 and </a:t>
            </a:r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KBDottyDot" panose="02000603000000000000" pitchFamily="2" charset="0"/>
                <a:ea typeface="KBDottyDot" panose="02000603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https://www.vectorstock.com/royalty-free-vector/help-the-mouse-to-find-the-right-way-in-the-maze-vector-18445765</a:t>
            </a:r>
            <a:endParaRPr lang="en-DE" sz="900" dirty="0">
              <a:solidFill>
                <a:schemeClr val="tx1">
                  <a:lumMod val="50000"/>
                  <a:lumOff val="50000"/>
                </a:schemeClr>
              </a:solidFill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2A4BD0-CE00-5842-B437-363D1CF7F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490" y="689653"/>
            <a:ext cx="6354039" cy="5165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704CE-FA6F-5B46-B382-45A974AADAB4}"/>
              </a:ext>
            </a:extLst>
          </p:cNvPr>
          <p:cNvSpPr txBox="1"/>
          <p:nvPr/>
        </p:nvSpPr>
        <p:spPr>
          <a:xfrm>
            <a:off x="493987" y="283780"/>
            <a:ext cx="41200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Automated chaining of multiple models (back-end developer’s  or data scientist’s view)</a:t>
            </a:r>
          </a:p>
        </p:txBody>
      </p:sp>
    </p:spTree>
    <p:extLst>
      <p:ext uri="{BB962C8B-B14F-4D97-AF65-F5344CB8AC3E}">
        <p14:creationId xmlns:p14="http://schemas.microsoft.com/office/powerpoint/2010/main" val="38824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93F974-F9CF-2043-B0BF-8FC088E708F6}"/>
              </a:ext>
            </a:extLst>
          </p:cNvPr>
          <p:cNvSpPr txBox="1"/>
          <p:nvPr/>
        </p:nvSpPr>
        <p:spPr>
          <a:xfrm>
            <a:off x="2370437" y="420130"/>
            <a:ext cx="745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dirty="0">
                <a:latin typeface="KBDottyDot" panose="02000603000000000000" pitchFamily="2" charset="0"/>
                <a:ea typeface="KBDottyDot" panose="02000603000000000000" pitchFamily="2" charset="0"/>
              </a:rPr>
              <a:t>Complecities / Possibilities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2E43C-D52C-3B45-B66A-87CD8FC04DD6}"/>
              </a:ext>
            </a:extLst>
          </p:cNvPr>
          <p:cNvSpPr txBox="1"/>
          <p:nvPr/>
        </p:nvSpPr>
        <p:spPr>
          <a:xfrm>
            <a:off x="9114458" y="6437870"/>
            <a:ext cx="3077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KBDottyDot" panose="02000603000000000000" pitchFamily="2" charset="0"/>
                <a:ea typeface="KBDottyDot" panose="02000603000000000000" pitchFamily="2" charset="0"/>
              </a:rPr>
              <a:t>Icons t</a:t>
            </a:r>
            <a:r>
              <a:rPr lang="en-DE" sz="1000" dirty="0">
                <a:latin typeface="KBDottyDot" panose="02000603000000000000" pitchFamily="2" charset="0"/>
                <a:ea typeface="KBDottyDot" panose="02000603000000000000" pitchFamily="2" charset="0"/>
              </a:rPr>
              <a:t>aken from </a:t>
            </a:r>
            <a:r>
              <a:rPr lang="en-GB" sz="1000" dirty="0">
                <a:latin typeface="KBDottyDot" panose="02000603000000000000" pitchFamily="2" charset="0"/>
                <a:ea typeface="KBDottyDot" panose="02000603000000000000" pitchFamily="2" charset="0"/>
                <a:hlinkClick r:id="rId2"/>
              </a:rPr>
              <a:t>https://www.iconfinder.com/</a:t>
            </a:r>
            <a:endParaRPr lang="en-DE" sz="1000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F293FC16-D3E3-1E47-9A8A-4B807547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92" y="1128016"/>
            <a:ext cx="6741013" cy="50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7451A5-88D0-C94B-8FDF-EC0D5D14A9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40B011-95CB-7A4E-BE3A-550BC032BD87}"/>
              </a:ext>
            </a:extLst>
          </p:cNvPr>
          <p:cNvSpPr txBox="1"/>
          <p:nvPr/>
        </p:nvSpPr>
        <p:spPr>
          <a:xfrm>
            <a:off x="2930236" y="2705725"/>
            <a:ext cx="63315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8800" b="1" dirty="0">
                <a:solidFill>
                  <a:srgbClr val="FF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26916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64F850-C80B-0142-8BF9-6829A77F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990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9B4B0-C1B8-5C4A-B562-75982646AF4F}"/>
              </a:ext>
            </a:extLst>
          </p:cNvPr>
          <p:cNvSpPr txBox="1"/>
          <p:nvPr/>
        </p:nvSpPr>
        <p:spPr>
          <a:xfrm>
            <a:off x="9080500" y="952500"/>
            <a:ext cx="2679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How models are built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C8157-63FB-9348-8F60-69F7C33E3B1D}"/>
              </a:ext>
            </a:extLst>
          </p:cNvPr>
          <p:cNvSpPr txBox="1"/>
          <p:nvPr/>
        </p:nvSpPr>
        <p:spPr>
          <a:xfrm>
            <a:off x="252248" y="6117021"/>
            <a:ext cx="5843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1400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F5C71-C3CD-6042-A517-A78248CE8C08}"/>
              </a:ext>
            </a:extLst>
          </p:cNvPr>
          <p:cNvSpPr txBox="1"/>
          <p:nvPr/>
        </p:nvSpPr>
        <p:spPr>
          <a:xfrm>
            <a:off x="252248" y="6270910"/>
            <a:ext cx="179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KBDottyDot" panose="02000603000000000000" pitchFamily="2" charset="0"/>
                <a:ea typeface="KBDottyDot" panose="02000603000000000000" pitchFamily="2" charset="0"/>
                <a:hlinkClick r:id="rId4"/>
              </a:rPr>
              <a:t>More on build</a:t>
            </a:r>
            <a:r>
              <a:rPr lang="en-DE" sz="1200" dirty="0">
                <a:latin typeface="KBDottyDot" panose="02000603000000000000" pitchFamily="2" charset="0"/>
                <a:ea typeface="KBDottyDot" panose="02000603000000000000" pitchFamily="2" charset="0"/>
              </a:rPr>
              <a:t>:</a:t>
            </a:r>
          </a:p>
          <a:p>
            <a:endParaRPr lang="en-DE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43F9A-5D0E-4D4A-B733-39CE202A11E2}"/>
              </a:ext>
            </a:extLst>
          </p:cNvPr>
          <p:cNvSpPr txBox="1"/>
          <p:nvPr/>
        </p:nvSpPr>
        <p:spPr>
          <a:xfrm>
            <a:off x="9599066" y="6270909"/>
            <a:ext cx="192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KBDottyDot" panose="02000603000000000000" pitchFamily="2" charset="0"/>
                <a:ea typeface="KBDottyDot" panose="02000603000000000000" pitchFamily="2" charset="0"/>
                <a:hlinkClick r:id="rId5"/>
              </a:rPr>
              <a:t>More Tensorboard</a:t>
            </a:r>
            <a:endParaRPr lang="en-DE" sz="1200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68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D422220-2C29-BA4E-9F54-259CAE28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64" y="-172994"/>
            <a:ext cx="7655294" cy="5632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6DF7E6-BC47-5C40-9E4F-A63C2F295879}"/>
              </a:ext>
            </a:extLst>
          </p:cNvPr>
          <p:cNvSpPr txBox="1"/>
          <p:nvPr/>
        </p:nvSpPr>
        <p:spPr>
          <a:xfrm>
            <a:off x="1993556" y="5545537"/>
            <a:ext cx="820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solidFill>
                  <a:srgbClr val="C0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Models &amp; Compute Service</a:t>
            </a:r>
          </a:p>
        </p:txBody>
      </p:sp>
    </p:spTree>
    <p:extLst>
      <p:ext uri="{BB962C8B-B14F-4D97-AF65-F5344CB8AC3E}">
        <p14:creationId xmlns:p14="http://schemas.microsoft.com/office/powerpoint/2010/main" val="116228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67C280-99B0-244C-B498-B1465A655FE5}"/>
              </a:ext>
            </a:extLst>
          </p:cNvPr>
          <p:cNvSpPr txBox="1"/>
          <p:nvPr/>
        </p:nvSpPr>
        <p:spPr>
          <a:xfrm>
            <a:off x="2716427" y="349761"/>
            <a:ext cx="6759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Joining together</a:t>
            </a: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09262C7-9068-5749-B7BB-B57A1531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47" y="699530"/>
            <a:ext cx="9237705" cy="61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6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2DFE-50C5-BF41-AF2C-6EF118D8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B0C9B-1FEC-4C40-8955-47D0AC02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Fairy-tale</a:t>
            </a:r>
          </a:p>
          <a:p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King-client</a:t>
            </a:r>
          </a:p>
          <a:p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Models &amp; serving</a:t>
            </a:r>
          </a:p>
          <a:p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Compute</a:t>
            </a:r>
          </a:p>
          <a:p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Function security</a:t>
            </a:r>
          </a:p>
          <a:p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Kafka</a:t>
            </a:r>
          </a:p>
          <a:p>
            <a:r>
              <a:rPr lang="en-DE" b="1" dirty="0">
                <a:solidFill>
                  <a:srgbClr val="FF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BONUS! </a:t>
            </a:r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Models deployment</a:t>
            </a:r>
          </a:p>
        </p:txBody>
      </p:sp>
    </p:spTree>
    <p:extLst>
      <p:ext uri="{BB962C8B-B14F-4D97-AF65-F5344CB8AC3E}">
        <p14:creationId xmlns:p14="http://schemas.microsoft.com/office/powerpoint/2010/main" val="169877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4A3A4-CA8E-6342-AFE0-18952FF9F0A8}"/>
              </a:ext>
            </a:extLst>
          </p:cNvPr>
          <p:cNvSpPr txBox="1"/>
          <p:nvPr/>
        </p:nvSpPr>
        <p:spPr>
          <a:xfrm>
            <a:off x="2716427" y="349761"/>
            <a:ext cx="675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Joining together</a:t>
            </a:r>
          </a:p>
          <a:p>
            <a:pPr algn="ctr"/>
            <a:r>
              <a:rPr lang="en-DE" sz="3200" b="1" dirty="0">
                <a:latin typeface="KBDottyDot" panose="02000603000000000000" pitchFamily="2" charset="0"/>
                <a:ea typeface="KBDottyDot" panose="02000603000000000000" pitchFamily="2" charset="0"/>
              </a:rPr>
              <a:t>(UI friendly)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6020126-6AB6-EC47-8E4A-09715DA40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57" y="1823651"/>
            <a:ext cx="7848085" cy="52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C9A5F0-789F-2D45-93E3-B5D4F632CA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3748" y="1053885"/>
            <a:ext cx="6384503" cy="5516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D5803D-4150-FE4B-9780-3BC67039AC31}"/>
              </a:ext>
            </a:extLst>
          </p:cNvPr>
          <p:cNvSpPr txBox="1"/>
          <p:nvPr/>
        </p:nvSpPr>
        <p:spPr>
          <a:xfrm>
            <a:off x="2518673" y="166176"/>
            <a:ext cx="7154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Model business metadata</a:t>
            </a:r>
          </a:p>
        </p:txBody>
      </p:sp>
    </p:spTree>
    <p:extLst>
      <p:ext uri="{BB962C8B-B14F-4D97-AF65-F5344CB8AC3E}">
        <p14:creationId xmlns:p14="http://schemas.microsoft.com/office/powerpoint/2010/main" val="13411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cake, small, table&#10;&#10;Description automatically generated">
            <a:extLst>
              <a:ext uri="{FF2B5EF4-FFF2-40B4-BE49-F238E27FC236}">
                <a16:creationId xmlns:a16="http://schemas.microsoft.com/office/drawing/2014/main" id="{2952D014-BB46-EA46-A681-83291792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321778"/>
            <a:ext cx="8445500" cy="5536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AEA32-119F-964D-9841-903210C2E1A2}"/>
              </a:ext>
            </a:extLst>
          </p:cNvPr>
          <p:cNvSpPr txBox="1"/>
          <p:nvPr/>
        </p:nvSpPr>
        <p:spPr>
          <a:xfrm>
            <a:off x="2857500" y="203200"/>
            <a:ext cx="673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System interaction</a:t>
            </a:r>
          </a:p>
        </p:txBody>
      </p:sp>
    </p:spTree>
    <p:extLst>
      <p:ext uri="{BB962C8B-B14F-4D97-AF65-F5344CB8AC3E}">
        <p14:creationId xmlns:p14="http://schemas.microsoft.com/office/powerpoint/2010/main" val="1086651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baseball, skiing, wearing&#10;&#10;Description automatically generated">
            <a:extLst>
              <a:ext uri="{FF2B5EF4-FFF2-40B4-BE49-F238E27FC236}">
                <a16:creationId xmlns:a16="http://schemas.microsoft.com/office/drawing/2014/main" id="{1C09ACC6-F1A9-334C-B48B-E1C8176F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165" y="404947"/>
            <a:ext cx="3117669" cy="4676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0FB00-0390-054F-A9F5-3611E0CF5A33}"/>
              </a:ext>
            </a:extLst>
          </p:cNvPr>
          <p:cNvSpPr txBox="1"/>
          <p:nvPr/>
        </p:nvSpPr>
        <p:spPr>
          <a:xfrm>
            <a:off x="3274421" y="5544057"/>
            <a:ext cx="564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solidFill>
                  <a:srgbClr val="C0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Function Security</a:t>
            </a:r>
          </a:p>
        </p:txBody>
      </p:sp>
    </p:spTree>
    <p:extLst>
      <p:ext uri="{BB962C8B-B14F-4D97-AF65-F5344CB8AC3E}">
        <p14:creationId xmlns:p14="http://schemas.microsoft.com/office/powerpoint/2010/main" val="3796754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E57C8-BD88-1D4A-884A-F3067B96F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14" y="339944"/>
            <a:ext cx="7566572" cy="5404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B9F57-8309-1043-8FF2-56EE8FBB876A}"/>
              </a:ext>
            </a:extLst>
          </p:cNvPr>
          <p:cNvSpPr txBox="1"/>
          <p:nvPr/>
        </p:nvSpPr>
        <p:spPr>
          <a:xfrm>
            <a:off x="3873062" y="6023990"/>
            <a:ext cx="444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How FaaS works</a:t>
            </a:r>
          </a:p>
        </p:txBody>
      </p:sp>
    </p:spTree>
    <p:extLst>
      <p:ext uri="{BB962C8B-B14F-4D97-AF65-F5344CB8AC3E}">
        <p14:creationId xmlns:p14="http://schemas.microsoft.com/office/powerpoint/2010/main" val="218846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table, large, skiing&#10;&#10;Description automatically generated">
            <a:extLst>
              <a:ext uri="{FF2B5EF4-FFF2-40B4-BE49-F238E27FC236}">
                <a16:creationId xmlns:a16="http://schemas.microsoft.com/office/drawing/2014/main" id="{8FDAD173-68C9-E348-AFBF-6A689C54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84" y="1321080"/>
            <a:ext cx="8574832" cy="5621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ADC0B-AAD8-F243-91C0-107159CB6E6E}"/>
              </a:ext>
            </a:extLst>
          </p:cNvPr>
          <p:cNvSpPr txBox="1"/>
          <p:nvPr/>
        </p:nvSpPr>
        <p:spPr>
          <a:xfrm>
            <a:off x="2857500" y="203200"/>
            <a:ext cx="673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System interaction</a:t>
            </a:r>
          </a:p>
        </p:txBody>
      </p:sp>
    </p:spTree>
    <p:extLst>
      <p:ext uri="{BB962C8B-B14F-4D97-AF65-F5344CB8AC3E}">
        <p14:creationId xmlns:p14="http://schemas.microsoft.com/office/powerpoint/2010/main" val="120228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44FE088-9626-364C-9A84-2AC95F88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784" y="222908"/>
            <a:ext cx="4748432" cy="5132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83891B-9C05-4A48-B9EA-90EF40D0EF1E}"/>
              </a:ext>
            </a:extLst>
          </p:cNvPr>
          <p:cNvSpPr txBox="1"/>
          <p:nvPr/>
        </p:nvSpPr>
        <p:spPr>
          <a:xfrm>
            <a:off x="2996009" y="5667328"/>
            <a:ext cx="6199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>
                <a:solidFill>
                  <a:srgbClr val="C0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Model Monitoring Service</a:t>
            </a:r>
          </a:p>
        </p:txBody>
      </p:sp>
    </p:spTree>
    <p:extLst>
      <p:ext uri="{BB962C8B-B14F-4D97-AF65-F5344CB8AC3E}">
        <p14:creationId xmlns:p14="http://schemas.microsoft.com/office/powerpoint/2010/main" val="3219895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394A61-AC29-7049-9F11-C2EEEA64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55" y="0"/>
            <a:ext cx="8092090" cy="5780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2DE5E-4137-A042-91AE-6BD4D0F84627}"/>
              </a:ext>
            </a:extLst>
          </p:cNvPr>
          <p:cNvSpPr txBox="1"/>
          <p:nvPr/>
        </p:nvSpPr>
        <p:spPr>
          <a:xfrm>
            <a:off x="1466193" y="5885793"/>
            <a:ext cx="9259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How model monitoring service works</a:t>
            </a:r>
          </a:p>
        </p:txBody>
      </p:sp>
    </p:spTree>
    <p:extLst>
      <p:ext uri="{BB962C8B-B14F-4D97-AF65-F5344CB8AC3E}">
        <p14:creationId xmlns:p14="http://schemas.microsoft.com/office/powerpoint/2010/main" val="2187310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A134524-4FAC-094C-B8D5-FBA7E0C99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7" y="316309"/>
            <a:ext cx="8183725" cy="4765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30ACA5-42F1-EB41-9809-D7FC2B773DEF}"/>
              </a:ext>
            </a:extLst>
          </p:cNvPr>
          <p:cNvSpPr txBox="1"/>
          <p:nvPr/>
        </p:nvSpPr>
        <p:spPr>
          <a:xfrm>
            <a:off x="3163388" y="5086403"/>
            <a:ext cx="5865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solidFill>
                  <a:srgbClr val="C0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Model Scanner Service</a:t>
            </a:r>
          </a:p>
        </p:txBody>
      </p:sp>
    </p:spTree>
    <p:extLst>
      <p:ext uri="{BB962C8B-B14F-4D97-AF65-F5344CB8AC3E}">
        <p14:creationId xmlns:p14="http://schemas.microsoft.com/office/powerpoint/2010/main" val="1839756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C9586-5C4E-8C40-9613-7AB297A4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43" y="180426"/>
            <a:ext cx="8129314" cy="5806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AD94D-7A5A-3040-9FE8-76BDA663E3B9}"/>
              </a:ext>
            </a:extLst>
          </p:cNvPr>
          <p:cNvSpPr txBox="1"/>
          <p:nvPr/>
        </p:nvSpPr>
        <p:spPr>
          <a:xfrm>
            <a:off x="2333297" y="5987079"/>
            <a:ext cx="7367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How scanner service works</a:t>
            </a:r>
          </a:p>
        </p:txBody>
      </p:sp>
    </p:spTree>
    <p:extLst>
      <p:ext uri="{BB962C8B-B14F-4D97-AF65-F5344CB8AC3E}">
        <p14:creationId xmlns:p14="http://schemas.microsoft.com/office/powerpoint/2010/main" val="37867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38C0-83D6-5F4B-A806-39BEBC369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66465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latin typeface="KBDottyDot" panose="02000603000000000000" pitchFamily="2" charset="0"/>
                <a:ea typeface="KBDottyDot" panose="02000603000000000000" pitchFamily="2" charset="0"/>
              </a:rPr>
              <a:t>Fairy-tales, though far from true, Teach good lads a thing or two.</a:t>
            </a:r>
            <a:br>
              <a:rPr lang="en-GB" sz="4000" dirty="0">
                <a:latin typeface="KBDottyDot" panose="02000603000000000000" pitchFamily="2" charset="0"/>
                <a:ea typeface="KBDottyDot" panose="02000603000000000000" pitchFamily="2" charset="0"/>
              </a:rPr>
            </a:br>
            <a:br>
              <a:rPr lang="en-GB" sz="4000" dirty="0">
                <a:latin typeface="KBDottyDot" panose="02000603000000000000" pitchFamily="2" charset="0"/>
                <a:ea typeface="KBDottyDot" panose="02000603000000000000" pitchFamily="2" charset="0"/>
              </a:rPr>
            </a:br>
            <a:r>
              <a:rPr lang="en-GB" sz="4000" dirty="0">
                <a:latin typeface="KBDottyDot" panose="02000603000000000000" pitchFamily="2" charset="0"/>
                <a:ea typeface="KBDottyDot" panose="02000603000000000000" pitchFamily="2" charset="0"/>
              </a:rPr>
              <a:t>Pushkin(</a:t>
            </a:r>
            <a:r>
              <a:rPr lang="en-GB" sz="3600" i="1" dirty="0">
                <a:latin typeface="KBDottyDot" panose="02000603000000000000" pitchFamily="2" charset="0"/>
                <a:ea typeface="KBDottyDot" panose="02000603000000000000" pitchFamily="2" charset="0"/>
              </a:rPr>
              <a:t>trans. by B. Deutsch</a:t>
            </a:r>
            <a:r>
              <a:rPr lang="en-GB" sz="4000" dirty="0">
                <a:latin typeface="KBDottyDot" panose="02000603000000000000" pitchFamily="2" charset="0"/>
                <a:ea typeface="KBDottyDot" panose="02000603000000000000" pitchFamily="2" charset="0"/>
              </a:rPr>
              <a:t>)</a:t>
            </a:r>
            <a:endParaRPr lang="en-DE" sz="4000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95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mall, sitting, air&#10;&#10;Description automatically generated">
            <a:extLst>
              <a:ext uri="{FF2B5EF4-FFF2-40B4-BE49-F238E27FC236}">
                <a16:creationId xmlns:a16="http://schemas.microsoft.com/office/drawing/2014/main" id="{645B00D7-A155-CC47-961A-81758E12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32" y="1281113"/>
            <a:ext cx="8507535" cy="5576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A61D7-5448-704C-86B0-706A9EBADA37}"/>
              </a:ext>
            </a:extLst>
          </p:cNvPr>
          <p:cNvSpPr txBox="1"/>
          <p:nvPr/>
        </p:nvSpPr>
        <p:spPr>
          <a:xfrm>
            <a:off x="2857500" y="203200"/>
            <a:ext cx="673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System interaction</a:t>
            </a:r>
          </a:p>
        </p:txBody>
      </p:sp>
    </p:spTree>
    <p:extLst>
      <p:ext uri="{BB962C8B-B14F-4D97-AF65-F5344CB8AC3E}">
        <p14:creationId xmlns:p14="http://schemas.microsoft.com/office/powerpoint/2010/main" val="565290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ole&#10;&#10;Description automatically generated">
            <a:extLst>
              <a:ext uri="{FF2B5EF4-FFF2-40B4-BE49-F238E27FC236}">
                <a16:creationId xmlns:a16="http://schemas.microsoft.com/office/drawing/2014/main" id="{F49216EC-E321-BB47-91F3-ACE8438C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757" y="156753"/>
            <a:ext cx="1260486" cy="5159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1EE19-7E6F-1942-AF5C-253B961DEECC}"/>
              </a:ext>
            </a:extLst>
          </p:cNvPr>
          <p:cNvSpPr txBox="1"/>
          <p:nvPr/>
        </p:nvSpPr>
        <p:spPr>
          <a:xfrm>
            <a:off x="3291727" y="5585497"/>
            <a:ext cx="5608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>
                <a:solidFill>
                  <a:srgbClr val="C0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Service choreography</a:t>
            </a:r>
          </a:p>
        </p:txBody>
      </p:sp>
    </p:spTree>
    <p:extLst>
      <p:ext uri="{BB962C8B-B14F-4D97-AF65-F5344CB8AC3E}">
        <p14:creationId xmlns:p14="http://schemas.microsoft.com/office/powerpoint/2010/main" val="1931662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AD46D5-122E-BC41-8EEC-10C611434976}"/>
              </a:ext>
            </a:extLst>
          </p:cNvPr>
          <p:cNvSpPr txBox="1"/>
          <p:nvPr/>
        </p:nvSpPr>
        <p:spPr>
          <a:xfrm>
            <a:off x="3132081" y="599089"/>
            <a:ext cx="5927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What is Kafka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4443013-26A6-AF4D-943C-EA19CC3A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56" y="2130965"/>
            <a:ext cx="7664888" cy="4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78377B-A14A-C54E-8838-B3317875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38" y="1411809"/>
            <a:ext cx="6450724" cy="4828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E0785-99E8-1F48-8504-7CBC890634FE}"/>
              </a:ext>
            </a:extLst>
          </p:cNvPr>
          <p:cNvSpPr txBox="1"/>
          <p:nvPr/>
        </p:nvSpPr>
        <p:spPr>
          <a:xfrm>
            <a:off x="3132082" y="220716"/>
            <a:ext cx="592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What is Kafka </a:t>
            </a:r>
          </a:p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(more complex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21D04-C014-CF48-824E-847749E587A2}"/>
              </a:ext>
            </a:extLst>
          </p:cNvPr>
          <p:cNvSpPr txBox="1"/>
          <p:nvPr/>
        </p:nvSpPr>
        <p:spPr>
          <a:xfrm>
            <a:off x="2238705" y="6329507"/>
            <a:ext cx="841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KBDottyDot" panose="02000603000000000000" pitchFamily="2" charset="0"/>
                <a:ea typeface="KBDottyDot" panose="02000603000000000000" pitchFamily="2" charset="0"/>
              </a:rPr>
              <a:t>T</a:t>
            </a:r>
            <a:r>
              <a:rPr lang="en-DE" sz="1400" dirty="0">
                <a:latin typeface="KBDottyDot" panose="02000603000000000000" pitchFamily="2" charset="0"/>
                <a:ea typeface="KBDottyDot" panose="02000603000000000000" pitchFamily="2" charset="0"/>
              </a:rPr>
              <a:t>aken from: </a:t>
            </a:r>
            <a:r>
              <a:rPr lang="en-GB" sz="1400" dirty="0">
                <a:latin typeface="KBDottyDot" panose="02000603000000000000" pitchFamily="2" charset="0"/>
                <a:ea typeface="KBDottyDot" panose="02000603000000000000" pitchFamily="2" charset="0"/>
                <a:hlinkClick r:id="rId3"/>
              </a:rPr>
              <a:t>https://www.confluent.io/blog/stories-front-lessons-learned-supporting-apache-kafka/</a:t>
            </a:r>
            <a:r>
              <a:rPr lang="en-DE" sz="1400" dirty="0">
                <a:latin typeface="KBDottyDot" panose="02000603000000000000" pitchFamily="2" charset="0"/>
                <a:ea typeface="KBDottyDot" panose="020006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961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26CA77-E678-7549-B425-2B9E0CF6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2432050"/>
            <a:ext cx="7632700" cy="199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E85A6-AA53-1E4C-AA64-800D380FD271}"/>
              </a:ext>
            </a:extLst>
          </p:cNvPr>
          <p:cNvSpPr txBox="1"/>
          <p:nvPr/>
        </p:nvSpPr>
        <p:spPr>
          <a:xfrm>
            <a:off x="3252952" y="451945"/>
            <a:ext cx="5875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Kafka in OpenShift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C9DA6-70D5-5F4A-B695-8382F047E0B5}"/>
              </a:ext>
            </a:extLst>
          </p:cNvPr>
          <p:cNvSpPr txBox="1"/>
          <p:nvPr/>
        </p:nvSpPr>
        <p:spPr>
          <a:xfrm>
            <a:off x="2648607" y="5205726"/>
            <a:ext cx="820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BDottyDot" panose="02000603000000000000" pitchFamily="2" charset="0"/>
                <a:ea typeface="KBDottyDot" panose="02000603000000000000" pitchFamily="2" charset="0"/>
              </a:rPr>
              <a:t>M</a:t>
            </a:r>
            <a:r>
              <a:rPr lang="en-DE" dirty="0">
                <a:latin typeface="KBDottyDot" panose="02000603000000000000" pitchFamily="2" charset="0"/>
                <a:ea typeface="KBDottyDot" panose="02000603000000000000" pitchFamily="2" charset="0"/>
              </a:rPr>
              <a:t>ore: </a:t>
            </a:r>
            <a:r>
              <a:rPr lang="en-GB" dirty="0">
                <a:latin typeface="KBDottyDot" panose="02000603000000000000" pitchFamily="2" charset="0"/>
                <a:ea typeface="KBDottyDot" panose="02000603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</a:t>
            </a:r>
            <a:r>
              <a:rPr lang="en-GB" dirty="0">
                <a:latin typeface="KBDottyDot" panose="02000603000000000000" pitchFamily="2" charset="0"/>
                <a:ea typeface="KBDottyDot" panose="02000603000000000000" pitchFamily="2" charset="0"/>
              </a:rPr>
              <a:t> and</a:t>
            </a:r>
          </a:p>
          <a:p>
            <a:r>
              <a:rPr lang="en-GB" dirty="0">
                <a:latin typeface="KBDottyDot" panose="02000603000000000000" pitchFamily="2" charset="0"/>
                <a:ea typeface="KBDottyDot" panose="020006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https://kubernetes.io/docs/concepts/extend-kubernetes/operator/</a:t>
            </a:r>
            <a:endParaRPr lang="en-GB" dirty="0">
              <a:latin typeface="KBDottyDot" panose="02000603000000000000" pitchFamily="2" charset="0"/>
              <a:ea typeface="KBDottyDot" panose="02000603000000000000" pitchFamily="2" charset="0"/>
            </a:endParaRPr>
          </a:p>
          <a:p>
            <a:endParaRPr lang="en-GB" b="1" dirty="0">
              <a:solidFill>
                <a:srgbClr val="0070C0"/>
              </a:solidFill>
              <a:latin typeface="KBDottyDot" panose="02000603000000000000" pitchFamily="2" charset="0"/>
              <a:ea typeface="KBDottyDot" panose="02000603000000000000" pitchFamily="2" charset="0"/>
            </a:endParaRPr>
          </a:p>
          <a:p>
            <a:pPr algn="ctr"/>
            <a:r>
              <a:rPr lang="en-GB" b="1" dirty="0">
                <a:solidFill>
                  <a:srgbClr val="0070C0"/>
                </a:solidFill>
                <a:latin typeface="KBDottyDot" panose="02000603000000000000" pitchFamily="2" charset="0"/>
                <a:ea typeface="KBDottyDot" panose="02000603000000000000" pitchFamily="2" charset="0"/>
                <a:hlinkClick r:id="rId5"/>
              </a:rPr>
              <a:t>Monitoring UI</a:t>
            </a:r>
            <a:endParaRPr lang="en-GB" dirty="0">
              <a:latin typeface="KBDottyDot" panose="02000603000000000000" pitchFamily="2" charset="0"/>
              <a:ea typeface="KBDottyDot" panose="02000603000000000000" pitchFamily="2" charset="0"/>
            </a:endParaRPr>
          </a:p>
          <a:p>
            <a:endParaRPr lang="en-DE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14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44A6B3-91BB-8B44-A0CB-6F6F17F2CA50}"/>
              </a:ext>
            </a:extLst>
          </p:cNvPr>
          <p:cNvSpPr txBox="1"/>
          <p:nvPr/>
        </p:nvSpPr>
        <p:spPr>
          <a:xfrm>
            <a:off x="9238593" y="1332411"/>
            <a:ext cx="2774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The whole system</a:t>
            </a:r>
          </a:p>
        </p:txBody>
      </p:sp>
      <p:pic>
        <p:nvPicPr>
          <p:cNvPr id="9" name="Picture 8" descr="A picture containing air&#10;&#10;Description automatically generated">
            <a:extLst>
              <a:ext uri="{FF2B5EF4-FFF2-40B4-BE49-F238E27FC236}">
                <a16:creationId xmlns:a16="http://schemas.microsoft.com/office/drawing/2014/main" id="{7260E67F-E29A-4B48-88D9-B5D0DB17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58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2FD615-F37E-AC4C-9569-C59638A48058}"/>
              </a:ext>
            </a:extLst>
          </p:cNvPr>
          <p:cNvSpPr/>
          <p:nvPr/>
        </p:nvSpPr>
        <p:spPr>
          <a:xfrm flipH="1">
            <a:off x="9144000" y="1554480"/>
            <a:ext cx="2795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Inference process</a:t>
            </a:r>
          </a:p>
        </p:txBody>
      </p:sp>
      <p:pic>
        <p:nvPicPr>
          <p:cNvPr id="4" name="Picture 3" descr="A picture containing air, hill, airplane, man&#10;&#10;Description automatically generated">
            <a:extLst>
              <a:ext uri="{FF2B5EF4-FFF2-40B4-BE49-F238E27FC236}">
                <a16:creationId xmlns:a16="http://schemas.microsoft.com/office/drawing/2014/main" id="{92DED601-E554-CD42-92FC-DE7B218F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6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6B263E-2598-5041-8814-EA162A0A1317}"/>
              </a:ext>
            </a:extLst>
          </p:cNvPr>
          <p:cNvSpPr txBox="1"/>
          <p:nvPr/>
        </p:nvSpPr>
        <p:spPr>
          <a:xfrm>
            <a:off x="9270125" y="1162594"/>
            <a:ext cx="2669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New model discovery process</a:t>
            </a:r>
          </a:p>
        </p:txBody>
      </p:sp>
      <p:pic>
        <p:nvPicPr>
          <p:cNvPr id="5" name="Picture 4" descr="A picture containing text, map, air, flying&#10;&#10;Description automatically generated">
            <a:extLst>
              <a:ext uri="{FF2B5EF4-FFF2-40B4-BE49-F238E27FC236}">
                <a16:creationId xmlns:a16="http://schemas.microsoft.com/office/drawing/2014/main" id="{C17DD914-5FF3-A940-9B67-38F4B500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04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02DA24-9793-CD4F-8C8B-7A7866CFE9FC}"/>
              </a:ext>
            </a:extLst>
          </p:cNvPr>
          <p:cNvSpPr txBox="1"/>
          <p:nvPr/>
        </p:nvSpPr>
        <p:spPr>
          <a:xfrm>
            <a:off x="9501351" y="1282262"/>
            <a:ext cx="25855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New runner upload</a:t>
            </a:r>
          </a:p>
          <a:p>
            <a:pPr algn="ctr"/>
            <a:r>
              <a:rPr lang="en-GB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p</a:t>
            </a:r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rocess interation chain</a:t>
            </a:r>
          </a:p>
        </p:txBody>
      </p:sp>
      <p:pic>
        <p:nvPicPr>
          <p:cNvPr id="5" name="Picture 4" descr="A picture containing map, flying, air, hanging&#10;&#10;Description automatically generated">
            <a:extLst>
              <a:ext uri="{FF2B5EF4-FFF2-40B4-BE49-F238E27FC236}">
                <a16:creationId xmlns:a16="http://schemas.microsoft.com/office/drawing/2014/main" id="{7C79582D-3D81-8B44-86CF-4983ABF2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50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03A497-EF93-0742-BF37-3D6E8D53E334}"/>
              </a:ext>
            </a:extLst>
          </p:cNvPr>
          <p:cNvSpPr txBox="1"/>
          <p:nvPr/>
        </p:nvSpPr>
        <p:spPr>
          <a:xfrm>
            <a:off x="4100945" y="2705725"/>
            <a:ext cx="3990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8800" b="1" dirty="0">
                <a:solidFill>
                  <a:srgbClr val="FF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2795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reen field&#10;&#10;Description automatically generated">
            <a:extLst>
              <a:ext uri="{FF2B5EF4-FFF2-40B4-BE49-F238E27FC236}">
                <a16:creationId xmlns:a16="http://schemas.microsoft.com/office/drawing/2014/main" id="{130726B2-0805-9D4D-8A8A-5FBF4825DC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47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AE2AFD-A8AB-AF4C-B4A5-07DACF2E3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79" y="1815434"/>
            <a:ext cx="9463841" cy="373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A71FE-96FF-9743-9FA8-6B643BC3D027}"/>
              </a:ext>
            </a:extLst>
          </p:cNvPr>
          <p:cNvSpPr txBox="1"/>
          <p:nvPr/>
        </p:nvSpPr>
        <p:spPr>
          <a:xfrm>
            <a:off x="2866768" y="345989"/>
            <a:ext cx="6054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ML production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8AC87-096D-E647-B8D6-FC923993FDCB}"/>
              </a:ext>
            </a:extLst>
          </p:cNvPr>
          <p:cNvSpPr txBox="1"/>
          <p:nvPr/>
        </p:nvSpPr>
        <p:spPr>
          <a:xfrm>
            <a:off x="3270422" y="6388900"/>
            <a:ext cx="8921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KBDottyDot" panose="02000603000000000000" pitchFamily="2" charset="0"/>
                <a:ea typeface="KBDottyDot" panose="02000603000000000000" pitchFamily="2" charset="0"/>
              </a:rPr>
              <a:t>T</a:t>
            </a:r>
            <a:r>
              <a:rPr lang="en-DE" sz="1000" dirty="0">
                <a:latin typeface="KBDottyDot" panose="02000603000000000000" pitchFamily="2" charset="0"/>
                <a:ea typeface="KBDottyDot" panose="02000603000000000000" pitchFamily="2" charset="0"/>
              </a:rPr>
              <a:t>aken from </a:t>
            </a:r>
            <a:r>
              <a:rPr lang="en-GB" sz="1000" dirty="0">
                <a:latin typeface="KBDottyDot" panose="02000603000000000000" pitchFamily="2" charset="0"/>
                <a:ea typeface="KBDottyDot" panose="02000603000000000000" pitchFamily="2" charset="0"/>
                <a:hlinkClick r:id="rId3"/>
              </a:rPr>
              <a:t>https://learning.oreilly.com/library/view/tensorflow-machine-learning/9781789132212/7aaa9efc-f53d-403a-9c7a-39f2d23d9471.xhtml</a:t>
            </a:r>
            <a:endParaRPr lang="en-DE" sz="1000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5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0E7B30-5729-1440-BA26-2B0B0696AE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"/>
          <a:stretch/>
        </p:blipFill>
        <p:spPr>
          <a:xfrm>
            <a:off x="1295400" y="1458096"/>
            <a:ext cx="9601200" cy="4569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1B129-231F-354A-82EA-4B3E6AAD48FA}"/>
              </a:ext>
            </a:extLst>
          </p:cNvPr>
          <p:cNvSpPr txBox="1"/>
          <p:nvPr/>
        </p:nvSpPr>
        <p:spPr>
          <a:xfrm>
            <a:off x="1902941" y="358346"/>
            <a:ext cx="934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TFX putting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B3015-1522-4C46-8E69-341C50420868}"/>
              </a:ext>
            </a:extLst>
          </p:cNvPr>
          <p:cNvSpPr txBox="1"/>
          <p:nvPr/>
        </p:nvSpPr>
        <p:spPr>
          <a:xfrm>
            <a:off x="1886465" y="6376543"/>
            <a:ext cx="9374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KBDottyDot" panose="02000603000000000000" pitchFamily="2" charset="0"/>
                <a:ea typeface="KBDottyDot" panose="02000603000000000000" pitchFamily="2" charset="0"/>
              </a:rPr>
              <a:t>T</a:t>
            </a:r>
            <a:r>
              <a:rPr lang="en-DE" sz="1000" dirty="0">
                <a:latin typeface="KBDottyDot" panose="02000603000000000000" pitchFamily="2" charset="0"/>
                <a:ea typeface="KBDottyDot" panose="02000603000000000000" pitchFamily="2" charset="0"/>
              </a:rPr>
              <a:t>aken from </a:t>
            </a:r>
            <a:r>
              <a:rPr lang="en-GB" sz="1000" dirty="0">
                <a:latin typeface="KBDottyDot" panose="02000603000000000000" pitchFamily="2" charset="0"/>
                <a:ea typeface="KBDottyDot" panose="02000603000000000000" pitchFamily="2" charset="0"/>
                <a:hlinkClick r:id="rId3"/>
              </a:rPr>
              <a:t>https://medium.com/tensorflow/introducing-tensorflow-data-validation-data-understanding-validation-and-monitoring-at-scale-d38e3952c2f0</a:t>
            </a:r>
            <a:endParaRPr lang="en-DE" sz="1000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61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F1B99-E9C8-3447-AED3-CEF1E160D5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2796" y="2254905"/>
            <a:ext cx="9446408" cy="1809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A2BBE-D0A4-114E-A9D7-A85F1F6A3869}"/>
              </a:ext>
            </a:extLst>
          </p:cNvPr>
          <p:cNvSpPr txBox="1"/>
          <p:nvPr/>
        </p:nvSpPr>
        <p:spPr>
          <a:xfrm>
            <a:off x="4834758" y="5974834"/>
            <a:ext cx="683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KBDottyDot" panose="02000603000000000000" pitchFamily="2" charset="0"/>
                <a:ea typeface="KBDottyDot" panose="02000603000000000000" pitchFamily="2" charset="0"/>
              </a:rPr>
              <a:t>F</a:t>
            </a:r>
            <a:r>
              <a:rPr lang="en-DE" b="1" dirty="0">
                <a:latin typeface="KBDottyDot" panose="02000603000000000000" pitchFamily="2" charset="0"/>
                <a:ea typeface="KBDottyDot" panose="02000603000000000000" pitchFamily="2" charset="0"/>
              </a:rPr>
              <a:t>ollow: </a:t>
            </a:r>
            <a:r>
              <a:rPr lang="en-GB" dirty="0">
                <a:latin typeface="KBDottyDot" panose="02000603000000000000" pitchFamily="2" charset="0"/>
                <a:ea typeface="KBDottyDot" panose="02000603000000000000" pitchFamily="2" charset="0"/>
                <a:hlinkClick r:id="rId3"/>
              </a:rPr>
              <a:t>https://www.tensorflow.org/guide/saved_model?hl=fr</a:t>
            </a:r>
            <a:r>
              <a:rPr lang="en-DE" b="1" dirty="0">
                <a:latin typeface="KBDottyDot" panose="02000603000000000000" pitchFamily="2" charset="0"/>
                <a:ea typeface="KBDottyDot" panose="02000603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C1625-1C9E-7F4A-8215-51460187F040}"/>
              </a:ext>
            </a:extLst>
          </p:cNvPr>
          <p:cNvSpPr txBox="1"/>
          <p:nvPr/>
        </p:nvSpPr>
        <p:spPr>
          <a:xfrm>
            <a:off x="2514600" y="698500"/>
            <a:ext cx="760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SavedModel Complexities </a:t>
            </a:r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  <a:sym typeface="Wingdings" pitchFamily="2" charset="2"/>
              </a:rPr>
              <a:t></a:t>
            </a:r>
            <a:endParaRPr lang="en-DE" sz="4000" b="1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866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7B090A-A3F1-6743-9611-171EDC1EA40C}"/>
              </a:ext>
            </a:extLst>
          </p:cNvPr>
          <p:cNvSpPr txBox="1"/>
          <p:nvPr/>
        </p:nvSpPr>
        <p:spPr>
          <a:xfrm>
            <a:off x="2489200" y="457200"/>
            <a:ext cx="7759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Saved model folder’s structure</a:t>
            </a:r>
          </a:p>
        </p:txBody>
      </p:sp>
      <p:pic>
        <p:nvPicPr>
          <p:cNvPr id="4" name="Picture 3" descr="A picture containing knife, bird&#10;&#10;Description automatically generated">
            <a:extLst>
              <a:ext uri="{FF2B5EF4-FFF2-40B4-BE49-F238E27FC236}">
                <a16:creationId xmlns:a16="http://schemas.microsoft.com/office/drawing/2014/main" id="{7F3F7BEC-AFED-5F4F-9815-A4C50EAEE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495550"/>
            <a:ext cx="4572000" cy="186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820DE-8577-F845-B715-C6DBCDA4BCB0}"/>
              </a:ext>
            </a:extLst>
          </p:cNvPr>
          <p:cNvSpPr txBox="1"/>
          <p:nvPr/>
        </p:nvSpPr>
        <p:spPr>
          <a:xfrm>
            <a:off x="222142" y="6031468"/>
            <a:ext cx="1174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KBDottyDot" panose="02000603000000000000" pitchFamily="2" charset="0"/>
                <a:ea typeface="KBDottyDot" panose="02000603000000000000" pitchFamily="2" charset="0"/>
              </a:rPr>
              <a:t>F</a:t>
            </a:r>
            <a:r>
              <a:rPr lang="en-DE" b="1" dirty="0">
                <a:latin typeface="KBDottyDot" panose="02000603000000000000" pitchFamily="2" charset="0"/>
                <a:ea typeface="KBDottyDot" panose="02000603000000000000" pitchFamily="2" charset="0"/>
              </a:rPr>
              <a:t>ollow: </a:t>
            </a:r>
            <a:r>
              <a:rPr lang="en-GB" dirty="0">
                <a:latin typeface="KBDottyDot" panose="02000603000000000000" pitchFamily="2" charset="0"/>
                <a:ea typeface="KBDottyDot" panose="02000603000000000000" pitchFamily="2" charset="0"/>
                <a:hlinkClick r:id="rId4"/>
              </a:rPr>
              <a:t>https://github.com/tensorflow/tensorflow/blob/master/tensorflow/python/saved_model/README.md</a:t>
            </a:r>
            <a:endParaRPr lang="en-DE" b="1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3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sitting, fruit, black&#10;&#10;Description automatically generated">
            <a:extLst>
              <a:ext uri="{FF2B5EF4-FFF2-40B4-BE49-F238E27FC236}">
                <a16:creationId xmlns:a16="http://schemas.microsoft.com/office/drawing/2014/main" id="{2036E250-2BF8-4749-A10F-1C6AE6F3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641350"/>
            <a:ext cx="7175500" cy="557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B0784B-2A0F-3F4A-9D9E-726B04F49A62}"/>
              </a:ext>
            </a:extLst>
          </p:cNvPr>
          <p:cNvSpPr txBox="1"/>
          <p:nvPr/>
        </p:nvSpPr>
        <p:spPr>
          <a:xfrm>
            <a:off x="5311128" y="6331528"/>
            <a:ext cx="1747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KBDottyDot" panose="02000603000000000000" pitchFamily="2" charset="0"/>
                <a:ea typeface="KBDottyDot" panose="02000603000000000000" pitchFamily="2" charset="0"/>
                <a:hlinkClick r:id="rId4"/>
              </a:rPr>
              <a:t>Working examples</a:t>
            </a:r>
            <a:endParaRPr lang="en-DE" sz="1400" dirty="0">
              <a:latin typeface="KBDottyDot" panose="02000603000000000000" pitchFamily="2" charset="0"/>
              <a:ea typeface="KBDottyDo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69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C8F432B-D55A-3E43-97E6-55068F01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213" y="1646459"/>
            <a:ext cx="6019573" cy="4989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1FE4-DF75-2E4A-86EC-D09C2179C355}"/>
              </a:ext>
            </a:extLst>
          </p:cNvPr>
          <p:cNvSpPr txBox="1"/>
          <p:nvPr/>
        </p:nvSpPr>
        <p:spPr>
          <a:xfrm>
            <a:off x="2739651" y="259493"/>
            <a:ext cx="671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dirty="0">
                <a:latin typeface="KBDottyDot" panose="02000603000000000000" pitchFamily="2" charset="0"/>
                <a:ea typeface="KBDottyDot" panose="02000603000000000000" pitchFamily="2" charset="0"/>
              </a:rPr>
              <a:t>Our Airflow heroes</a:t>
            </a:r>
          </a:p>
        </p:txBody>
      </p:sp>
    </p:spTree>
    <p:extLst>
      <p:ext uri="{BB962C8B-B14F-4D97-AF65-F5344CB8AC3E}">
        <p14:creationId xmlns:p14="http://schemas.microsoft.com/office/powerpoint/2010/main" val="2751345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2787DD-36D3-784A-949D-C7F94A4E8431}"/>
              </a:ext>
            </a:extLst>
          </p:cNvPr>
          <p:cNvSpPr txBox="1"/>
          <p:nvPr/>
        </p:nvSpPr>
        <p:spPr>
          <a:xfrm>
            <a:off x="3641834" y="2705725"/>
            <a:ext cx="49083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8800" b="1" dirty="0">
                <a:solidFill>
                  <a:srgbClr val="FF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Q</a:t>
            </a:r>
            <a:r>
              <a:rPr lang="en-DE" sz="6600" dirty="0">
                <a:solidFill>
                  <a:srgbClr val="FF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&amp;</a:t>
            </a:r>
            <a:r>
              <a:rPr lang="en-DE" sz="8800" b="1" dirty="0">
                <a:solidFill>
                  <a:srgbClr val="FF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00039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x_end_of_presentation" descr="bix_end_of_presentation">
            <a:hlinkClick r:id="" action="ppaction://media"/>
            <a:extLst>
              <a:ext uri="{FF2B5EF4-FFF2-40B4-BE49-F238E27FC236}">
                <a16:creationId xmlns:a16="http://schemas.microsoft.com/office/drawing/2014/main" id="{E4361C60-51C1-6B43-A9EE-88387C3C15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rock&#10;&#10;Description automatically generated">
            <a:extLst>
              <a:ext uri="{FF2B5EF4-FFF2-40B4-BE49-F238E27FC236}">
                <a16:creationId xmlns:a16="http://schemas.microsoft.com/office/drawing/2014/main" id="{1BFE81DF-46A4-C44D-8DB6-94DF638239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lower garden&#10;&#10;Description automatically generated">
            <a:extLst>
              <a:ext uri="{FF2B5EF4-FFF2-40B4-BE49-F238E27FC236}">
                <a16:creationId xmlns:a16="http://schemas.microsoft.com/office/drawing/2014/main" id="{A15950BD-6C98-A947-B037-E6B3463357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6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heep, small, standing&#10;&#10;Description automatically generated">
            <a:extLst>
              <a:ext uri="{FF2B5EF4-FFF2-40B4-BE49-F238E27FC236}">
                <a16:creationId xmlns:a16="http://schemas.microsoft.com/office/drawing/2014/main" id="{2346CE42-AD4E-BD4B-B222-A3B468E2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0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287CCB10-53CC-FB45-994B-5C7451CE48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866" y="0"/>
            <a:ext cx="9894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2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3CC6BB48-68D3-DD42-B188-40CE5484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29" y="432750"/>
            <a:ext cx="2523741" cy="3909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588C43-098E-2C48-81C0-1BF56DBC96B1}"/>
              </a:ext>
            </a:extLst>
          </p:cNvPr>
          <p:cNvSpPr txBox="1"/>
          <p:nvPr/>
        </p:nvSpPr>
        <p:spPr>
          <a:xfrm>
            <a:off x="2446638" y="5004486"/>
            <a:ext cx="7414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400" b="1" dirty="0">
                <a:solidFill>
                  <a:srgbClr val="C00000"/>
                </a:solidFill>
                <a:latin typeface="KBDottyDot" panose="02000603000000000000" pitchFamily="2" charset="0"/>
                <a:ea typeface="KBDottyDot" panose="02000603000000000000" pitchFamily="2" charset="0"/>
              </a:rPr>
              <a:t>Client - King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C6ECB12-590E-3F4D-BF79-2AB620BF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57" y="432750"/>
            <a:ext cx="3760538" cy="3634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392985-0C7C-9A47-8614-0541079F6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083" y="-221477"/>
            <a:ext cx="6985686" cy="52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6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5679</TotalTime>
  <Words>2099</Words>
  <Application>Microsoft Macintosh PowerPoint</Application>
  <PresentationFormat>Widescreen</PresentationFormat>
  <Paragraphs>223</Paragraphs>
  <Slides>47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KBDottyDot Medium</vt:lpstr>
      <vt:lpstr>Roboto</vt:lpstr>
      <vt:lpstr>Office Theme</vt:lpstr>
      <vt:lpstr>Pipelines. The plumber’s view.</vt:lpstr>
      <vt:lpstr>Agenda</vt:lpstr>
      <vt:lpstr>Fairy-tales, though far from true, Teach good lads a thing or two.  Pushkin(trans. by B. Deutsch)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Pipelines. The plumber’s view.</dc:title>
  <dc:creator>Gyacsok,Andras (BI X) BIX-DE-I</dc:creator>
  <cp:lastModifiedBy>Gyacsok,Andras (BI X) BIX-DE-I</cp:lastModifiedBy>
  <cp:revision>87</cp:revision>
  <dcterms:created xsi:type="dcterms:W3CDTF">2020-04-14T08:34:56Z</dcterms:created>
  <dcterms:modified xsi:type="dcterms:W3CDTF">2021-02-15T17:13:56Z</dcterms:modified>
</cp:coreProperties>
</file>